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86" r:id="rId2"/>
    <p:sldId id="680" r:id="rId3"/>
    <p:sldId id="733" r:id="rId4"/>
    <p:sldId id="734" r:id="rId5"/>
    <p:sldId id="735" r:id="rId6"/>
    <p:sldId id="736" r:id="rId7"/>
    <p:sldId id="737" r:id="rId8"/>
    <p:sldId id="73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2222"/>
    <a:srgbClr val="445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61" autoAdjust="0"/>
    <p:restoredTop sz="94660"/>
  </p:normalViewPr>
  <p:slideViewPr>
    <p:cSldViewPr snapToGrid="0">
      <p:cViewPr varScale="1">
        <p:scale>
          <a:sx n="148" d="100"/>
          <a:sy n="148" d="100"/>
        </p:scale>
        <p:origin x="17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5D888-4825-41EB-A3FE-CFF9C7813384}" type="datetimeFigureOut">
              <a:rPr lang="en-AU" smtClean="0"/>
              <a:t>28/05/2023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84F7B-9A6B-4EB1-A821-DB6EB43AD65E}" type="slidenum">
              <a:rPr lang="en-AU" smtClean="0"/>
              <a:t>‹#›</a:t>
            </a:fld>
            <a:endParaRPr lang="en-AU"/>
          </a:p>
        </p:txBody>
      </p:sp>
    </p:spTree>
    <p:extLst>
      <p:ext uri="{BB962C8B-B14F-4D97-AF65-F5344CB8AC3E}">
        <p14:creationId xmlns:p14="http://schemas.microsoft.com/office/powerpoint/2010/main" val="3403269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28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61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37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Note that the animation shows the direction and magnitude of the fields at each point along the </a:t>
            </a:r>
            <a:r>
              <a:rPr lang="en-AU" i="1" dirty="0"/>
              <a:t>x</a:t>
            </a:r>
            <a:r>
              <a:rPr lang="en-AU" i="0" dirty="0"/>
              <a:t> line only. Reality is much more cluttered!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432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that the maths in this video is far more advanced than what you need to know.</a:t>
            </a:r>
          </a:p>
          <a:p>
            <a:r>
              <a:rPr lang="en-AU" dirty="0"/>
              <a:t>Another helpful video: https://youtu.be/hk63uUhkZH4</a:t>
            </a:r>
          </a:p>
          <a:p>
            <a:r>
              <a:rPr lang="en-AU" dirty="0"/>
              <a:t>I also really like https://youtu.be/BUYeQa_-ojk but it’s a little simplistic so make sure you understand the others too!</a:t>
            </a:r>
          </a:p>
        </p:txBody>
      </p:sp>
      <p:sp>
        <p:nvSpPr>
          <p:cNvPr id="4" name="Slide Number Placeholder 3"/>
          <p:cNvSpPr>
            <a:spLocks noGrp="1"/>
          </p:cNvSpPr>
          <p:nvPr>
            <p:ph type="sldNum" sz="quarter" idx="5"/>
          </p:nvPr>
        </p:nvSpPr>
        <p:spPr/>
        <p:txBody>
          <a:bodyPr/>
          <a:lstStyle/>
          <a:p>
            <a:fld id="{BBB84F7B-9A6B-4EB1-A821-DB6EB43AD65E}" type="slidenum">
              <a:rPr lang="en-AU" smtClean="0"/>
              <a:t>6</a:t>
            </a:fld>
            <a:endParaRPr lang="en-AU"/>
          </a:p>
        </p:txBody>
      </p:sp>
    </p:spTree>
    <p:extLst>
      <p:ext uri="{BB962C8B-B14F-4D97-AF65-F5344CB8AC3E}">
        <p14:creationId xmlns:p14="http://schemas.microsoft.com/office/powerpoint/2010/main" val="1675612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714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279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015F-A8B7-4998-A7D6-AA74E3EF16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E1AF5F-AF37-424D-817C-99DD82F573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ECF6EF5-7F6C-4580-AD56-7F1A93367408}"/>
              </a:ext>
            </a:extLst>
          </p:cNvPr>
          <p:cNvSpPr>
            <a:spLocks noGrp="1"/>
          </p:cNvSpPr>
          <p:nvPr>
            <p:ph type="dt" sz="half" idx="10"/>
          </p:nvPr>
        </p:nvSpPr>
        <p:spPr/>
        <p:txBody>
          <a:bodyPr/>
          <a:lstStyle/>
          <a:p>
            <a:fld id="{B7774DE9-EA36-48F0-8BEE-46EFB7BE0761}" type="datetimeFigureOut">
              <a:rPr lang="en-AU" smtClean="0"/>
              <a:t>28/05/2023</a:t>
            </a:fld>
            <a:endParaRPr lang="en-AU"/>
          </a:p>
        </p:txBody>
      </p:sp>
      <p:sp>
        <p:nvSpPr>
          <p:cNvPr id="5" name="Footer Placeholder 4">
            <a:extLst>
              <a:ext uri="{FF2B5EF4-FFF2-40B4-BE49-F238E27FC236}">
                <a16:creationId xmlns:a16="http://schemas.microsoft.com/office/drawing/2014/main" id="{F5904921-586D-458E-914F-30C459F2418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FC75FD-C881-4700-ABED-0721F17A69C4}"/>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24691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243D-6216-4E9A-8367-586C67BA6FB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61E407E-19DB-401B-9571-B372FC258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C40866C-A626-47C5-B122-D88AAF64B1AD}"/>
              </a:ext>
            </a:extLst>
          </p:cNvPr>
          <p:cNvSpPr>
            <a:spLocks noGrp="1"/>
          </p:cNvSpPr>
          <p:nvPr>
            <p:ph type="dt" sz="half" idx="10"/>
          </p:nvPr>
        </p:nvSpPr>
        <p:spPr/>
        <p:txBody>
          <a:bodyPr/>
          <a:lstStyle/>
          <a:p>
            <a:fld id="{B7774DE9-EA36-48F0-8BEE-46EFB7BE0761}" type="datetimeFigureOut">
              <a:rPr lang="en-AU" smtClean="0"/>
              <a:t>28/05/2023</a:t>
            </a:fld>
            <a:endParaRPr lang="en-AU"/>
          </a:p>
        </p:txBody>
      </p:sp>
      <p:sp>
        <p:nvSpPr>
          <p:cNvPr id="5" name="Footer Placeholder 4">
            <a:extLst>
              <a:ext uri="{FF2B5EF4-FFF2-40B4-BE49-F238E27FC236}">
                <a16:creationId xmlns:a16="http://schemas.microsoft.com/office/drawing/2014/main" id="{6FA8C90D-D4FA-4789-976D-1DFCA6C503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1F8DE5-1D24-4ECA-977F-ECBABC9055F5}"/>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5782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CB905F-E873-42E1-A5CF-FA9D4E2CC3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2C1CA2E-0DE0-48ED-B534-53B1571E8D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2BC864-C3F4-4F36-AC97-9BA57B73059A}"/>
              </a:ext>
            </a:extLst>
          </p:cNvPr>
          <p:cNvSpPr>
            <a:spLocks noGrp="1"/>
          </p:cNvSpPr>
          <p:nvPr>
            <p:ph type="dt" sz="half" idx="10"/>
          </p:nvPr>
        </p:nvSpPr>
        <p:spPr/>
        <p:txBody>
          <a:bodyPr/>
          <a:lstStyle/>
          <a:p>
            <a:fld id="{B7774DE9-EA36-48F0-8BEE-46EFB7BE0761}" type="datetimeFigureOut">
              <a:rPr lang="en-AU" smtClean="0"/>
              <a:t>28/05/2023</a:t>
            </a:fld>
            <a:endParaRPr lang="en-AU"/>
          </a:p>
        </p:txBody>
      </p:sp>
      <p:sp>
        <p:nvSpPr>
          <p:cNvPr id="5" name="Footer Placeholder 4">
            <a:extLst>
              <a:ext uri="{FF2B5EF4-FFF2-40B4-BE49-F238E27FC236}">
                <a16:creationId xmlns:a16="http://schemas.microsoft.com/office/drawing/2014/main" id="{7D6AE39E-30BE-4414-AC38-1DB0AD8CAD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771FE4-C57E-435C-9720-771F2DB5EC4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61262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CFE2-EECD-48A0-9DC6-0387FCA90D3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E49A88-8F3C-49B2-BB49-0205AC2B1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3FBF8A-4786-4E73-9F0E-8F7DC4E30BF7}"/>
              </a:ext>
            </a:extLst>
          </p:cNvPr>
          <p:cNvSpPr>
            <a:spLocks noGrp="1"/>
          </p:cNvSpPr>
          <p:nvPr>
            <p:ph type="dt" sz="half" idx="10"/>
          </p:nvPr>
        </p:nvSpPr>
        <p:spPr/>
        <p:txBody>
          <a:bodyPr/>
          <a:lstStyle/>
          <a:p>
            <a:fld id="{B7774DE9-EA36-48F0-8BEE-46EFB7BE0761}" type="datetimeFigureOut">
              <a:rPr lang="en-AU" smtClean="0"/>
              <a:t>28/05/2023</a:t>
            </a:fld>
            <a:endParaRPr lang="en-AU"/>
          </a:p>
        </p:txBody>
      </p:sp>
      <p:sp>
        <p:nvSpPr>
          <p:cNvPr id="5" name="Footer Placeholder 4">
            <a:extLst>
              <a:ext uri="{FF2B5EF4-FFF2-40B4-BE49-F238E27FC236}">
                <a16:creationId xmlns:a16="http://schemas.microsoft.com/office/drawing/2014/main" id="{69950AB1-BA88-4D3A-A007-FA45E02BAC4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B6BDA7-61AC-4F06-92EE-7F320BC451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04011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A6BE5-D8CE-4D16-86D9-54D8806DC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CCFF89D-43E2-404E-9B4A-FEB997AC00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BAA8C-0392-471D-9BCA-7125FDC96364}"/>
              </a:ext>
            </a:extLst>
          </p:cNvPr>
          <p:cNvSpPr>
            <a:spLocks noGrp="1"/>
          </p:cNvSpPr>
          <p:nvPr>
            <p:ph type="dt" sz="half" idx="10"/>
          </p:nvPr>
        </p:nvSpPr>
        <p:spPr/>
        <p:txBody>
          <a:bodyPr/>
          <a:lstStyle/>
          <a:p>
            <a:fld id="{B7774DE9-EA36-48F0-8BEE-46EFB7BE0761}" type="datetimeFigureOut">
              <a:rPr lang="en-AU" smtClean="0"/>
              <a:t>28/05/2023</a:t>
            </a:fld>
            <a:endParaRPr lang="en-AU"/>
          </a:p>
        </p:txBody>
      </p:sp>
      <p:sp>
        <p:nvSpPr>
          <p:cNvPr id="5" name="Footer Placeholder 4">
            <a:extLst>
              <a:ext uri="{FF2B5EF4-FFF2-40B4-BE49-F238E27FC236}">
                <a16:creationId xmlns:a16="http://schemas.microsoft.com/office/drawing/2014/main" id="{CA8926E3-29DB-4D0B-8471-702CEC9DFC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A71B152-8622-4D82-947F-9120157930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46840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8931-E05D-481E-A042-656F760D38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D958A7F-CB72-4CCE-961A-F9962E1BDD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03364C0-27B5-4CF2-B79B-2874B02A75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4FA3C00-5067-422A-A99F-20AA85B15975}"/>
              </a:ext>
            </a:extLst>
          </p:cNvPr>
          <p:cNvSpPr>
            <a:spLocks noGrp="1"/>
          </p:cNvSpPr>
          <p:nvPr>
            <p:ph type="dt" sz="half" idx="10"/>
          </p:nvPr>
        </p:nvSpPr>
        <p:spPr/>
        <p:txBody>
          <a:bodyPr/>
          <a:lstStyle/>
          <a:p>
            <a:fld id="{B7774DE9-EA36-48F0-8BEE-46EFB7BE0761}" type="datetimeFigureOut">
              <a:rPr lang="en-AU" smtClean="0"/>
              <a:t>28/05/2023</a:t>
            </a:fld>
            <a:endParaRPr lang="en-AU"/>
          </a:p>
        </p:txBody>
      </p:sp>
      <p:sp>
        <p:nvSpPr>
          <p:cNvPr id="6" name="Footer Placeholder 5">
            <a:extLst>
              <a:ext uri="{FF2B5EF4-FFF2-40B4-BE49-F238E27FC236}">
                <a16:creationId xmlns:a16="http://schemas.microsoft.com/office/drawing/2014/main" id="{1DBF2EB3-530F-4675-B6EC-CBFBD60AAA7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C5620B2-161D-4913-8C31-13E033D1FD8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676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BD2E-FEB0-4503-A614-E3397B90BA9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0C07FDF-B4B1-4034-909F-8BDE548E3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07E5B0-D732-4242-AFB6-3881395B1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825D780-9CDD-4A92-9D69-23C65BF93F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CE987-52B3-4F99-BAF7-8C99A82A8B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689A780-4A0A-4E9E-A6F4-9BB8D4B22C7C}"/>
              </a:ext>
            </a:extLst>
          </p:cNvPr>
          <p:cNvSpPr>
            <a:spLocks noGrp="1"/>
          </p:cNvSpPr>
          <p:nvPr>
            <p:ph type="dt" sz="half" idx="10"/>
          </p:nvPr>
        </p:nvSpPr>
        <p:spPr/>
        <p:txBody>
          <a:bodyPr/>
          <a:lstStyle/>
          <a:p>
            <a:fld id="{B7774DE9-EA36-48F0-8BEE-46EFB7BE0761}" type="datetimeFigureOut">
              <a:rPr lang="en-AU" smtClean="0"/>
              <a:t>28/05/2023</a:t>
            </a:fld>
            <a:endParaRPr lang="en-AU"/>
          </a:p>
        </p:txBody>
      </p:sp>
      <p:sp>
        <p:nvSpPr>
          <p:cNvPr id="8" name="Footer Placeholder 7">
            <a:extLst>
              <a:ext uri="{FF2B5EF4-FFF2-40B4-BE49-F238E27FC236}">
                <a16:creationId xmlns:a16="http://schemas.microsoft.com/office/drawing/2014/main" id="{6B75F552-44FA-460A-A32A-41E324A915E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097EFCF-D27C-452E-944F-F530868AEC3E}"/>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486722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886D-C591-4455-B4AC-6C84334E574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0195F87-01A6-4CDD-981C-CAD218B7A6CF}"/>
              </a:ext>
            </a:extLst>
          </p:cNvPr>
          <p:cNvSpPr>
            <a:spLocks noGrp="1"/>
          </p:cNvSpPr>
          <p:nvPr>
            <p:ph type="dt" sz="half" idx="10"/>
          </p:nvPr>
        </p:nvSpPr>
        <p:spPr/>
        <p:txBody>
          <a:bodyPr/>
          <a:lstStyle/>
          <a:p>
            <a:fld id="{B7774DE9-EA36-48F0-8BEE-46EFB7BE0761}" type="datetimeFigureOut">
              <a:rPr lang="en-AU" smtClean="0"/>
              <a:t>28/05/2023</a:t>
            </a:fld>
            <a:endParaRPr lang="en-AU"/>
          </a:p>
        </p:txBody>
      </p:sp>
      <p:sp>
        <p:nvSpPr>
          <p:cNvPr id="4" name="Footer Placeholder 3">
            <a:extLst>
              <a:ext uri="{FF2B5EF4-FFF2-40B4-BE49-F238E27FC236}">
                <a16:creationId xmlns:a16="http://schemas.microsoft.com/office/drawing/2014/main" id="{69713C85-D3CA-4772-9C71-C414D66B7E3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3663447-0218-43A4-8285-D46AE59A961A}"/>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1247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BE2A3F-623D-4662-BF3D-2BF67F70AEF3}"/>
              </a:ext>
            </a:extLst>
          </p:cNvPr>
          <p:cNvSpPr>
            <a:spLocks noGrp="1"/>
          </p:cNvSpPr>
          <p:nvPr>
            <p:ph type="dt" sz="half" idx="10"/>
          </p:nvPr>
        </p:nvSpPr>
        <p:spPr/>
        <p:txBody>
          <a:bodyPr/>
          <a:lstStyle/>
          <a:p>
            <a:fld id="{B7774DE9-EA36-48F0-8BEE-46EFB7BE0761}" type="datetimeFigureOut">
              <a:rPr lang="en-AU" smtClean="0"/>
              <a:t>28/05/2023</a:t>
            </a:fld>
            <a:endParaRPr lang="en-AU"/>
          </a:p>
        </p:txBody>
      </p:sp>
      <p:sp>
        <p:nvSpPr>
          <p:cNvPr id="3" name="Footer Placeholder 2">
            <a:extLst>
              <a:ext uri="{FF2B5EF4-FFF2-40B4-BE49-F238E27FC236}">
                <a16:creationId xmlns:a16="http://schemas.microsoft.com/office/drawing/2014/main" id="{F1224E95-209E-4EA0-A986-D8EEA340D63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DF00AB0-ECE0-4690-BAD3-B8B01B267518}"/>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80133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92E1-6937-4796-B3BD-CE521074F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5B899E-710A-41F8-9B3D-D7D2F3CCF3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5115EDA-C8EA-4BB9-8F87-E0489B4F2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091CF-FB2E-467A-865E-DDF1AF7723CF}"/>
              </a:ext>
            </a:extLst>
          </p:cNvPr>
          <p:cNvSpPr>
            <a:spLocks noGrp="1"/>
          </p:cNvSpPr>
          <p:nvPr>
            <p:ph type="dt" sz="half" idx="10"/>
          </p:nvPr>
        </p:nvSpPr>
        <p:spPr/>
        <p:txBody>
          <a:bodyPr/>
          <a:lstStyle/>
          <a:p>
            <a:fld id="{B7774DE9-EA36-48F0-8BEE-46EFB7BE0761}" type="datetimeFigureOut">
              <a:rPr lang="en-AU" smtClean="0"/>
              <a:t>28/05/2023</a:t>
            </a:fld>
            <a:endParaRPr lang="en-AU"/>
          </a:p>
        </p:txBody>
      </p:sp>
      <p:sp>
        <p:nvSpPr>
          <p:cNvPr id="6" name="Footer Placeholder 5">
            <a:extLst>
              <a:ext uri="{FF2B5EF4-FFF2-40B4-BE49-F238E27FC236}">
                <a16:creationId xmlns:a16="http://schemas.microsoft.com/office/drawing/2014/main" id="{7EF024D2-0806-4DE5-A405-012D0A7933E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A17C89A-2C21-4C4B-926D-08B02AF9F700}"/>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975475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550C-38CD-4C70-8029-8D39130C3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ED9A3B1-CDFA-48DD-B66C-EBB468F76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24CE721-A176-494C-82C0-C6DF4B737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EEB60-8BC9-48BD-BDB9-4A382F0EC293}"/>
              </a:ext>
            </a:extLst>
          </p:cNvPr>
          <p:cNvSpPr>
            <a:spLocks noGrp="1"/>
          </p:cNvSpPr>
          <p:nvPr>
            <p:ph type="dt" sz="half" idx="10"/>
          </p:nvPr>
        </p:nvSpPr>
        <p:spPr/>
        <p:txBody>
          <a:bodyPr/>
          <a:lstStyle/>
          <a:p>
            <a:fld id="{B7774DE9-EA36-48F0-8BEE-46EFB7BE0761}" type="datetimeFigureOut">
              <a:rPr lang="en-AU" smtClean="0"/>
              <a:t>28/05/2023</a:t>
            </a:fld>
            <a:endParaRPr lang="en-AU"/>
          </a:p>
        </p:txBody>
      </p:sp>
      <p:sp>
        <p:nvSpPr>
          <p:cNvPr id="6" name="Footer Placeholder 5">
            <a:extLst>
              <a:ext uri="{FF2B5EF4-FFF2-40B4-BE49-F238E27FC236}">
                <a16:creationId xmlns:a16="http://schemas.microsoft.com/office/drawing/2014/main" id="{30ED909E-D072-4067-9904-6D95A27D511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75CF3F4-84B5-4253-9393-A8D121974BBF}"/>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5513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8D7EC-A8DB-47D3-81AB-5C95AF3B5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72AB8DD-80EE-4DC9-82DA-7B8B0CAC6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C35878-2D90-4382-A4EB-BAA90918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74DE9-EA36-48F0-8BEE-46EFB7BE0761}" type="datetimeFigureOut">
              <a:rPr lang="en-AU" smtClean="0"/>
              <a:t>28/05/2023</a:t>
            </a:fld>
            <a:endParaRPr lang="en-AU"/>
          </a:p>
        </p:txBody>
      </p:sp>
      <p:sp>
        <p:nvSpPr>
          <p:cNvPr id="5" name="Footer Placeholder 4">
            <a:extLst>
              <a:ext uri="{FF2B5EF4-FFF2-40B4-BE49-F238E27FC236}">
                <a16:creationId xmlns:a16="http://schemas.microsoft.com/office/drawing/2014/main" id="{3407957A-C215-45B9-9F9D-569807387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276F536-37FD-4975-8031-DAC265E211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9920A-8877-4084-AD20-C977D9AFDB36}" type="slidenum">
              <a:rPr lang="en-AU" smtClean="0"/>
              <a:t>‹#›</a:t>
            </a:fld>
            <a:endParaRPr lang="en-AU"/>
          </a:p>
        </p:txBody>
      </p:sp>
    </p:spTree>
    <p:extLst>
      <p:ext uri="{BB962C8B-B14F-4D97-AF65-F5344CB8AC3E}">
        <p14:creationId xmlns:p14="http://schemas.microsoft.com/office/powerpoint/2010/main" val="3091646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a:ln w="38100">
            <a:solidFill>
              <a:srgbClr val="FF0000"/>
            </a:solidFill>
          </a:ln>
        </p:spPr>
        <p:txBody>
          <a:bodyPr anchor="ctr"/>
          <a:lstStyle/>
          <a:p>
            <a:r>
              <a:rPr lang="en-AU" dirty="0"/>
              <a:t>Introduction to Light</a:t>
            </a:r>
          </a:p>
        </p:txBody>
      </p:sp>
    </p:spTree>
    <p:extLst>
      <p:ext uri="{BB962C8B-B14F-4D97-AF65-F5344CB8AC3E}">
        <p14:creationId xmlns:p14="http://schemas.microsoft.com/office/powerpoint/2010/main" val="3582847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709801"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What is Light?</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6124754"/>
          </a:xfrm>
          <a:prstGeom prst="rect">
            <a:avLst/>
          </a:prstGeom>
          <a:noFill/>
        </p:spPr>
        <p:txBody>
          <a:bodyPr wrap="square" rtlCol="0">
            <a:spAutoFit/>
          </a:bodyPr>
          <a:lstStyle/>
          <a:p>
            <a:pPr marL="457200" indent="-457200">
              <a:buFont typeface="Arial" panose="020B0604020202020204" pitchFamily="34" charset="0"/>
              <a:buChar char="•"/>
            </a:pPr>
            <a:r>
              <a:rPr lang="en-AU" sz="2800" dirty="0"/>
              <a:t>Light can be understood as a wave or a particle. Both approaches are necessary to fully explain the way light behaves. We will begin by considering it as a wave.</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GB" sz="2800" dirty="0"/>
              <a:t>As you may remember from last year, waves are travelling disturbances that transport energy from one location to another without transporting matter.</a:t>
            </a:r>
            <a:endParaRPr lang="en-AU" sz="2800" dirty="0"/>
          </a:p>
          <a:p>
            <a:pPr marL="457200" indent="-457200">
              <a:buFont typeface="Arial" panose="020B0604020202020204" pitchFamily="34" charset="0"/>
              <a:buChar char="•"/>
            </a:pPr>
            <a:r>
              <a:rPr lang="en-AU" sz="2800" dirty="0"/>
              <a:t>We focussed on mechanical waves: waves that disturb particles in a physical medium (e.g. sound).</a:t>
            </a:r>
          </a:p>
          <a:p>
            <a:pPr marL="914400" lvl="1" indent="-457200">
              <a:buFont typeface="Arial" panose="020B0604020202020204" pitchFamily="34" charset="0"/>
              <a:buChar char="•"/>
            </a:pPr>
            <a:r>
              <a:rPr lang="en-AU" sz="2800" dirty="0"/>
              <a:t>Mechanical waves can be longitudinal </a:t>
            </a:r>
            <a:br>
              <a:rPr lang="en-AU" sz="2800" dirty="0"/>
            </a:br>
            <a:r>
              <a:rPr lang="en-AU" sz="2800" dirty="0"/>
              <a:t>(disturbances are parallel to wave direction) </a:t>
            </a:r>
            <a:br>
              <a:rPr lang="en-AU" sz="2800" dirty="0"/>
            </a:br>
            <a:r>
              <a:rPr lang="en-AU" sz="2800" dirty="0"/>
              <a:t>or transverse (disturbances are </a:t>
            </a:r>
            <a:br>
              <a:rPr lang="en-AU" sz="2800" dirty="0"/>
            </a:br>
            <a:r>
              <a:rPr lang="en-AU" sz="2800" dirty="0"/>
              <a:t>perpendicular to wave direction).</a:t>
            </a:r>
          </a:p>
          <a:p>
            <a:pPr marL="914400" lvl="1" indent="-457200">
              <a:buFont typeface="Arial" panose="020B0604020202020204" pitchFamily="34" charset="0"/>
              <a:buChar char="•"/>
            </a:pPr>
            <a:r>
              <a:rPr lang="en-AU" sz="2800" dirty="0"/>
              <a:t>They have an amplitude, wavelength, </a:t>
            </a:r>
            <a:br>
              <a:rPr lang="en-AU" sz="2800" dirty="0"/>
            </a:br>
            <a:r>
              <a:rPr lang="en-AU" sz="2800" dirty="0"/>
              <a:t>frequency, period, and speed.</a:t>
            </a:r>
            <a:endParaRPr lang="en-GB" sz="2800" dirty="0"/>
          </a:p>
        </p:txBody>
      </p:sp>
      <p:pic>
        <p:nvPicPr>
          <p:cNvPr id="2" name="Picture 2" descr="animation showing particle motion for a transeverse shear wave">
            <a:extLst>
              <a:ext uri="{FF2B5EF4-FFF2-40B4-BE49-F238E27FC236}">
                <a16:creationId xmlns:a16="http://schemas.microsoft.com/office/drawing/2014/main" id="{C1E2714D-E9FC-293A-BE0E-BD3814E2E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5421371"/>
            <a:ext cx="4686300" cy="13749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nimation showing particle motion for a longitudinal pressure wave">
            <a:extLst>
              <a:ext uri="{FF2B5EF4-FFF2-40B4-BE49-F238E27FC236}">
                <a16:creationId xmlns:a16="http://schemas.microsoft.com/office/drawing/2014/main" id="{ED139C32-18D3-34CF-1176-49081A1AE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5700" y="3789145"/>
            <a:ext cx="46863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34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709801"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What is Light?</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6124754"/>
          </a:xfrm>
          <a:prstGeom prst="rect">
            <a:avLst/>
          </a:prstGeom>
          <a:noFill/>
        </p:spPr>
        <p:txBody>
          <a:bodyPr wrap="square" rtlCol="0">
            <a:spAutoFit/>
          </a:bodyPr>
          <a:lstStyle/>
          <a:p>
            <a:pPr marL="457200" indent="-457200">
              <a:buFont typeface="Arial" panose="020B0604020202020204" pitchFamily="34" charset="0"/>
              <a:buChar char="•"/>
            </a:pPr>
            <a:r>
              <a:rPr lang="en-AU" sz="2800" dirty="0"/>
              <a:t>Light is a transverse wave that is not mechanical: it does not require a medium to travel through. So what is being disturbed? And what is it being disturbed by?</a:t>
            </a:r>
          </a:p>
          <a:p>
            <a:pPr marL="457200" indent="-457200">
              <a:buFont typeface="Arial" panose="020B0604020202020204" pitchFamily="34" charset="0"/>
              <a:buChar char="•"/>
            </a:pPr>
            <a:r>
              <a:rPr lang="en-GB" sz="2800" dirty="0"/>
              <a:t>Up to this point we have thought of electric and magnetic fields as being ‘produced’ or ‘created’ by charged or magnetic objects. Going forward it will be more helpful to think of these fields as existing everywhere, but simply being ‘zero’ (i.e. objects experience no </a:t>
            </a:r>
            <a:br>
              <a:rPr lang="en-GB" sz="2800" dirty="0"/>
            </a:br>
            <a:r>
              <a:rPr lang="en-GB" sz="2800" dirty="0"/>
              <a:t>force) unless a charged or magnetic </a:t>
            </a:r>
            <a:br>
              <a:rPr lang="en-GB" sz="2800" dirty="0"/>
            </a:br>
            <a:r>
              <a:rPr lang="en-GB" sz="2800" dirty="0"/>
              <a:t>object comes and changes them.</a:t>
            </a:r>
          </a:p>
          <a:p>
            <a:pPr marL="914400" lvl="1" indent="-457200">
              <a:buFont typeface="Arial" panose="020B0604020202020204" pitchFamily="34" charset="0"/>
              <a:buChar char="•"/>
            </a:pPr>
            <a:r>
              <a:rPr lang="en-GB" sz="2800" dirty="0"/>
              <a:t>To use the gravity well illustration: if</a:t>
            </a:r>
            <a:br>
              <a:rPr lang="en-GB" sz="2800" dirty="0"/>
            </a:br>
            <a:r>
              <a:rPr lang="en-GB" sz="2800" dirty="0"/>
              <a:t>you take the heavy ball away, the </a:t>
            </a:r>
            <a:br>
              <a:rPr lang="en-GB" sz="2800" dirty="0"/>
            </a:br>
            <a:r>
              <a:rPr lang="en-GB" sz="2800" dirty="0"/>
              <a:t>sheet (field) is still there – it’ll just </a:t>
            </a:r>
            <a:br>
              <a:rPr lang="en-GB" sz="2800" dirty="0"/>
            </a:br>
            <a:r>
              <a:rPr lang="en-GB" sz="2800" dirty="0"/>
              <a:t>be flat (zero), so it won’t affect the </a:t>
            </a:r>
            <a:br>
              <a:rPr lang="en-GB" sz="2800" dirty="0"/>
            </a:br>
            <a:r>
              <a:rPr lang="en-GB" sz="2800" dirty="0"/>
              <a:t>motion of the marble.</a:t>
            </a:r>
          </a:p>
        </p:txBody>
      </p:sp>
      <p:pic>
        <p:nvPicPr>
          <p:cNvPr id="1026" name="Picture 2">
            <a:extLst>
              <a:ext uri="{FF2B5EF4-FFF2-40B4-BE49-F238E27FC236}">
                <a16:creationId xmlns:a16="http://schemas.microsoft.com/office/drawing/2014/main" id="{AE6DD825-F48F-FF04-EE66-9894522D4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574" y="3429000"/>
            <a:ext cx="5855426" cy="3202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1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8234E997-0981-EB7C-C1E6-24E591C3BF6D}"/>
              </a:ext>
            </a:extLst>
          </p:cNvPr>
          <p:cNvPicPr>
            <a:picLocks noChangeAspect="1"/>
          </p:cNvPicPr>
          <p:nvPr/>
        </p:nvPicPr>
        <p:blipFill rotWithShape="1">
          <a:blip r:embed="rId3">
            <a:extLst>
              <a:ext uri="{28A0092B-C50C-407E-A947-70E740481C1C}">
                <a14:useLocalDpi xmlns:a14="http://schemas.microsoft.com/office/drawing/2010/main" val="0"/>
              </a:ext>
            </a:extLst>
          </a:blip>
          <a:srcRect r="37844"/>
          <a:stretch/>
        </p:blipFill>
        <p:spPr>
          <a:xfrm>
            <a:off x="8049749" y="2993292"/>
            <a:ext cx="4142251" cy="3864708"/>
          </a:xfrm>
          <a:prstGeom prst="rect">
            <a:avLst/>
          </a:prstGeom>
        </p:spPr>
      </p:pic>
      <p:sp>
        <p:nvSpPr>
          <p:cNvPr id="4" name="TextBox 3"/>
          <p:cNvSpPr txBox="1"/>
          <p:nvPr/>
        </p:nvSpPr>
        <p:spPr>
          <a:xfrm>
            <a:off x="0" y="0"/>
            <a:ext cx="2709801"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What is Light?</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4401205"/>
          </a:xfrm>
          <a:prstGeom prst="rect">
            <a:avLst/>
          </a:prstGeom>
          <a:noFill/>
        </p:spPr>
        <p:txBody>
          <a:bodyPr wrap="square" rtlCol="0">
            <a:spAutoFit/>
          </a:bodyPr>
          <a:lstStyle/>
          <a:p>
            <a:pPr marL="457200" indent="-457200">
              <a:buFont typeface="Arial" panose="020B0604020202020204" pitchFamily="34" charset="0"/>
              <a:buChar char="•"/>
            </a:pPr>
            <a:r>
              <a:rPr lang="en-AU" sz="2800" dirty="0"/>
              <a:t>We call light an electromagnetic wave because it is a travelling disturbance of the electric and magnetic fields.</a:t>
            </a:r>
          </a:p>
          <a:p>
            <a:pPr marL="914400" lvl="1" indent="-457200">
              <a:buFont typeface="Arial" panose="020B0604020202020204" pitchFamily="34" charset="0"/>
              <a:buChar char="•"/>
            </a:pPr>
            <a:r>
              <a:rPr lang="en-AU" sz="2800" dirty="0"/>
              <a:t>Light can travel without a medium because these fields exist everywhere.</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Light is produced by the oscillation of charged particles (usually electrons), which causes ongoing disturbances in the electric field.</a:t>
            </a:r>
          </a:p>
          <a:p>
            <a:pPr marL="457200" indent="-457200">
              <a:buFont typeface="Arial" panose="020B0604020202020204" pitchFamily="34" charset="0"/>
              <a:buChar char="•"/>
            </a:pPr>
            <a:r>
              <a:rPr lang="en-AU" sz="2800" dirty="0"/>
              <a:t>We already know that </a:t>
            </a:r>
            <a:r>
              <a:rPr lang="en-GB" sz="2800" dirty="0"/>
              <a:t>magnetic fields are also </a:t>
            </a:r>
            <a:br>
              <a:rPr lang="en-GB" sz="2800" dirty="0"/>
            </a:br>
            <a:r>
              <a:rPr lang="en-GB" sz="2800" dirty="0"/>
              <a:t>produced by the movement of charged particles, </a:t>
            </a:r>
            <a:br>
              <a:rPr lang="en-GB" sz="2800" dirty="0"/>
            </a:br>
            <a:r>
              <a:rPr lang="en-GB" sz="2800" dirty="0"/>
              <a:t>so this oscillation will also produce ongoing </a:t>
            </a:r>
            <a:br>
              <a:rPr lang="en-GB" sz="2800" dirty="0"/>
            </a:br>
            <a:r>
              <a:rPr lang="en-GB" sz="2800" dirty="0"/>
              <a:t>disturbances in the magnetic field.</a:t>
            </a:r>
            <a:endParaRPr lang="en-AU" sz="2800" dirty="0"/>
          </a:p>
        </p:txBody>
      </p:sp>
    </p:spTree>
    <p:extLst>
      <p:ext uri="{BB962C8B-B14F-4D97-AF65-F5344CB8AC3E}">
        <p14:creationId xmlns:p14="http://schemas.microsoft.com/office/powerpoint/2010/main" val="30784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709801"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What is Light?</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6370975"/>
          </a:xfrm>
          <a:prstGeom prst="rect">
            <a:avLst/>
          </a:prstGeom>
          <a:noFill/>
        </p:spPr>
        <p:txBody>
          <a:bodyPr wrap="square" rtlCol="0">
            <a:spAutoFit/>
          </a:bodyPr>
          <a:lstStyle/>
          <a:p>
            <a:pPr marL="457200" indent="-457200">
              <a:buFont typeface="Arial" panose="020B0604020202020204" pitchFamily="34" charset="0"/>
              <a:buChar char="•"/>
            </a:pPr>
            <a:r>
              <a:rPr lang="en-AU" sz="2800" dirty="0"/>
              <a:t>Since they are produced by the same oscillation, these disturbances are in phase with each other.</a:t>
            </a:r>
          </a:p>
          <a:p>
            <a:pPr marL="914400" lvl="1" indent="-457200">
              <a:buFont typeface="Arial" panose="020B0604020202020204" pitchFamily="34" charset="0"/>
              <a:buChar char="•"/>
            </a:pPr>
            <a:r>
              <a:rPr lang="en-AU" sz="2400" dirty="0"/>
              <a:t>(They’re also at right angles to each other, but you don’t need to know why.)</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These disturbances propagate (travel outwards) </a:t>
            </a:r>
            <a:br>
              <a:rPr lang="en-AU" sz="2800" dirty="0"/>
            </a:br>
            <a:r>
              <a:rPr lang="en-AU" sz="2800" dirty="0"/>
              <a:t>from the source at the speed of light, like a really,</a:t>
            </a:r>
            <a:br>
              <a:rPr lang="en-AU" sz="2800" dirty="0"/>
            </a:br>
            <a:r>
              <a:rPr lang="en-AU" sz="2800" dirty="0"/>
              <a:t>really, ridiculously fast 3D ripple through the </a:t>
            </a:r>
            <a:br>
              <a:rPr lang="en-AU" sz="2800" dirty="0"/>
            </a:br>
            <a:r>
              <a:rPr lang="en-AU" sz="2800" dirty="0"/>
              <a:t>electric and magnetic fields.</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The frequency of this wave will match the </a:t>
            </a:r>
            <a:br>
              <a:rPr lang="en-AU" sz="2800" dirty="0"/>
            </a:br>
            <a:r>
              <a:rPr lang="en-AU" sz="2800" dirty="0"/>
              <a:t>frequency of the original oscillation.</a:t>
            </a:r>
          </a:p>
          <a:p>
            <a:pPr marL="457200" indent="-457200">
              <a:buFont typeface="Arial" panose="020B0604020202020204" pitchFamily="34" charset="0"/>
              <a:buChar char="•"/>
            </a:pPr>
            <a:r>
              <a:rPr lang="en-AU" sz="2800" dirty="0"/>
              <a:t>If the wave passes through other charged </a:t>
            </a:r>
            <a:br>
              <a:rPr lang="en-AU" sz="2800" dirty="0"/>
            </a:br>
            <a:r>
              <a:rPr lang="en-AU" sz="2800" dirty="0"/>
              <a:t>particles, it will cause them to oscillate at the same frequency. </a:t>
            </a:r>
          </a:p>
          <a:p>
            <a:pPr marL="914400" lvl="1" indent="-457200">
              <a:buFont typeface="Arial" panose="020B0604020202020204" pitchFamily="34" charset="0"/>
              <a:buChar char="•"/>
            </a:pPr>
            <a:r>
              <a:rPr lang="en-AU" sz="2400" dirty="0"/>
              <a:t>This is how radios work! (Not just the one that plays music in your car, but also TV, Wi‑Fi, Bluetooth, 4G/5G, keyless entry, garage doors…)</a:t>
            </a:r>
          </a:p>
        </p:txBody>
      </p:sp>
      <p:pic>
        <p:nvPicPr>
          <p:cNvPr id="5" name="Picture 2">
            <a:extLst>
              <a:ext uri="{FF2B5EF4-FFF2-40B4-BE49-F238E27FC236}">
                <a16:creationId xmlns:a16="http://schemas.microsoft.com/office/drawing/2014/main" id="{D33949B8-3881-A203-2D69-FEF6DC82F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800" y="1986821"/>
            <a:ext cx="4394200" cy="3658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3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ere Does Light Come From (Electrodynamics)">
            <a:hlinkClick r:id="" action="ppaction://media"/>
            <a:extLst>
              <a:ext uri="{FF2B5EF4-FFF2-40B4-BE49-F238E27FC236}">
                <a16:creationId xmlns:a16="http://schemas.microsoft.com/office/drawing/2014/main" id="{0E490310-9D7A-9471-398B-D42014C0E7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1695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5490792"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The Electromagnetic Spectrum</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1384995"/>
          </a:xfrm>
          <a:prstGeom prst="rect">
            <a:avLst/>
          </a:prstGeom>
          <a:noFill/>
        </p:spPr>
        <p:txBody>
          <a:bodyPr wrap="square" rtlCol="0">
            <a:spAutoFit/>
          </a:bodyPr>
          <a:lstStyle/>
          <a:p>
            <a:pPr marL="457200" indent="-457200">
              <a:buFont typeface="Arial" panose="020B0604020202020204" pitchFamily="34" charset="0"/>
              <a:buChar char="•"/>
            </a:pPr>
            <a:r>
              <a:rPr lang="en-AU" sz="2800" dirty="0"/>
              <a:t>We have different names for electromagnetic radiation based on its wavelength/frequency and properties. Your Formulae and Data sheet provides the following information:</a:t>
            </a:r>
            <a:endParaRPr lang="en-AU" sz="2400" dirty="0"/>
          </a:p>
        </p:txBody>
      </p:sp>
      <p:pic>
        <p:nvPicPr>
          <p:cNvPr id="8" name="Picture 7">
            <a:extLst>
              <a:ext uri="{FF2B5EF4-FFF2-40B4-BE49-F238E27FC236}">
                <a16:creationId xmlns:a16="http://schemas.microsoft.com/office/drawing/2014/main" id="{FDFFBFF8-77A6-978B-BF7D-A6047D9A7409}"/>
              </a:ext>
            </a:extLst>
          </p:cNvPr>
          <p:cNvPicPr>
            <a:picLocks noChangeAspect="1"/>
          </p:cNvPicPr>
          <p:nvPr/>
        </p:nvPicPr>
        <p:blipFill>
          <a:blip r:embed="rId3"/>
          <a:stretch>
            <a:fillRect/>
          </a:stretch>
        </p:blipFill>
        <p:spPr>
          <a:xfrm>
            <a:off x="900074" y="1969770"/>
            <a:ext cx="10391851" cy="3876703"/>
          </a:xfrm>
          <a:prstGeom prst="rect">
            <a:avLst/>
          </a:prstGeom>
        </p:spPr>
      </p:pic>
    </p:spTree>
    <p:extLst>
      <p:ext uri="{BB962C8B-B14F-4D97-AF65-F5344CB8AC3E}">
        <p14:creationId xmlns:p14="http://schemas.microsoft.com/office/powerpoint/2010/main" val="234387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5490792" cy="584775"/>
          </a:xfrm>
          <a:prstGeom prst="homePlate">
            <a:avLst/>
          </a:prstGeom>
          <a:solidFill>
            <a:srgbClr val="FF0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The Electromagnetic Spectrum</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3662541"/>
              </a:xfrm>
              <a:prstGeom prst="rect">
                <a:avLst/>
              </a:prstGeom>
              <a:noFill/>
            </p:spPr>
            <p:txBody>
              <a:bodyPr wrap="square" rtlCol="0">
                <a:spAutoFit/>
              </a:bodyPr>
              <a:lstStyle/>
              <a:p>
                <a:pPr marL="457200" indent="-457200">
                  <a:buFont typeface="Arial" panose="020B0604020202020204" pitchFamily="34" charset="0"/>
                  <a:buChar char="•"/>
                </a:pPr>
                <a:r>
                  <a:rPr lang="en-AU" sz="2800" dirty="0"/>
                  <a:t>As with other waves, frequency is inversely proportional to wavelength:</a:t>
                </a:r>
              </a:p>
              <a:p>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𝑐</m:t>
                      </m:r>
                      <m:r>
                        <a:rPr lang="en-AU" sz="2400" b="0" i="1" smtClean="0">
                          <a:latin typeface="Cambria Math" panose="02040503050406030204" pitchFamily="18" charset="0"/>
                        </a:rPr>
                        <m:t>=</m:t>
                      </m:r>
                      <m:r>
                        <a:rPr lang="en-AU" sz="2400" b="0" i="1" smtClean="0">
                          <a:latin typeface="Cambria Math" panose="02040503050406030204" pitchFamily="18" charset="0"/>
                        </a:rPr>
                        <m:t>𝑓</m:t>
                      </m:r>
                      <m:r>
                        <a:rPr lang="en-AU" sz="2400" b="0" i="1" smtClean="0">
                          <a:latin typeface="Cambria Math" panose="02040503050406030204" pitchFamily="18" charset="0"/>
                        </a:rPr>
                        <m:t>𝜆</m:t>
                      </m:r>
                    </m:oMath>
                  </m:oMathPara>
                </a14:m>
                <a:endParaRPr lang="en-AU" sz="2400" dirty="0"/>
              </a:p>
              <a:p>
                <a:r>
                  <a:rPr lang="en-AU" sz="2400" dirty="0"/>
                  <a:t>Where:</a:t>
                </a:r>
              </a:p>
              <a:p>
                <a:pPr marL="342900" indent="-342900">
                  <a:buFont typeface="Arial" panose="020B0604020202020204" pitchFamily="34" charset="0"/>
                  <a:buChar char="•"/>
                </a:pPr>
                <a14:m>
                  <m:oMath xmlns:m="http://schemas.openxmlformats.org/officeDocument/2006/math">
                    <m:r>
                      <a:rPr lang="en-AU" sz="2400" b="0" i="1" smtClean="0">
                        <a:latin typeface="Cambria Math" panose="02040503050406030204" pitchFamily="18" charset="0"/>
                      </a:rPr>
                      <m:t>𝑐</m:t>
                    </m:r>
                  </m:oMath>
                </a14:m>
                <a:r>
                  <a:rPr lang="en-AU" sz="2400" dirty="0"/>
                  <a:t> is the speed of light (3.00 × 10</a:t>
                </a:r>
                <a:r>
                  <a:rPr lang="en-AU" sz="2400" baseline="30000" dirty="0"/>
                  <a:t>8</a:t>
                </a:r>
                <a:r>
                  <a:rPr lang="en-AU" sz="2400" dirty="0"/>
                  <a:t> m s</a:t>
                </a:r>
                <a:r>
                  <a:rPr lang="en-AU" sz="2400" baseline="30000" dirty="0"/>
                  <a:t>-1</a:t>
                </a:r>
                <a:r>
                  <a:rPr lang="en-AU" sz="2400" dirty="0"/>
                  <a:t>)</a:t>
                </a:r>
              </a:p>
              <a:p>
                <a:pPr marL="342900" indent="-342900">
                  <a:buFont typeface="Arial" panose="020B0604020202020204" pitchFamily="34" charset="0"/>
                  <a:buChar char="•"/>
                </a:pPr>
                <a14:m>
                  <m:oMath xmlns:m="http://schemas.openxmlformats.org/officeDocument/2006/math">
                    <m:r>
                      <a:rPr lang="en-AU" sz="2400" b="0" i="1" smtClean="0">
                        <a:latin typeface="Cambria Math" panose="02040503050406030204" pitchFamily="18" charset="0"/>
                      </a:rPr>
                      <m:t>𝑓</m:t>
                    </m:r>
                  </m:oMath>
                </a14:m>
                <a:r>
                  <a:rPr lang="en-AU" sz="2400" dirty="0"/>
                  <a:t> is the frequency of the light wave</a:t>
                </a:r>
              </a:p>
              <a:p>
                <a:pPr marL="342900" indent="-342900">
                  <a:buFont typeface="Arial" panose="020B0604020202020204" pitchFamily="34" charset="0"/>
                  <a:buChar char="•"/>
                </a:pPr>
                <a14:m>
                  <m:oMath xmlns:m="http://schemas.openxmlformats.org/officeDocument/2006/math">
                    <m:r>
                      <a:rPr lang="en-AU" sz="2400" b="0" i="1" smtClean="0">
                        <a:latin typeface="Cambria Math" panose="02040503050406030204" pitchFamily="18" charset="0"/>
                      </a:rPr>
                      <m:t>𝜆</m:t>
                    </m:r>
                  </m:oMath>
                </a14:m>
                <a:r>
                  <a:rPr lang="en-AU" sz="2400" dirty="0"/>
                  <a:t> is the wavelength of the light wave</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Note that </a:t>
                </a:r>
                <a14:m>
                  <m:oMath xmlns:m="http://schemas.openxmlformats.org/officeDocument/2006/math">
                    <m:r>
                      <a:rPr lang="en-AU" sz="2800" b="0" i="1" smtClean="0">
                        <a:latin typeface="Cambria Math" panose="02040503050406030204" pitchFamily="18" charset="0"/>
                      </a:rPr>
                      <m:t>𝑐</m:t>
                    </m:r>
                  </m:oMath>
                </a14:m>
                <a:r>
                  <a:rPr lang="en-AU" sz="2800" dirty="0"/>
                  <a:t> is constant, but light waves can travel slower than </a:t>
                </a:r>
                <a14:m>
                  <m:oMath xmlns:m="http://schemas.openxmlformats.org/officeDocument/2006/math">
                    <m:r>
                      <a:rPr lang="en-AU" sz="2800" b="0" i="1" smtClean="0">
                        <a:latin typeface="Cambria Math" panose="02040503050406030204" pitchFamily="18" charset="0"/>
                      </a:rPr>
                      <m:t>𝑐</m:t>
                    </m:r>
                  </m:oMath>
                </a14:m>
                <a:r>
                  <a:rPr lang="en-AU" sz="2800" dirty="0"/>
                  <a:t> when moving through matter (more on that later when we discuss refraction).</a:t>
                </a:r>
              </a:p>
            </p:txBody>
          </p:sp>
        </mc:Choice>
        <mc:Fallback>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717644" cy="3662541"/>
              </a:xfrm>
              <a:prstGeom prst="rect">
                <a:avLst/>
              </a:prstGeom>
              <a:blipFill>
                <a:blip r:embed="rId3"/>
                <a:stretch>
                  <a:fillRect l="-937" t="-1664" r="-1509" b="-3827"/>
                </a:stretch>
              </a:blipFill>
            </p:spPr>
            <p:txBody>
              <a:bodyPr/>
              <a:lstStyle/>
              <a:p>
                <a:r>
                  <a:rPr lang="en-AU">
                    <a:noFill/>
                  </a:rPr>
                  <a:t> </a:t>
                </a:r>
              </a:p>
            </p:txBody>
          </p:sp>
        </mc:Fallback>
      </mc:AlternateContent>
    </p:spTree>
    <p:extLst>
      <p:ext uri="{BB962C8B-B14F-4D97-AF65-F5344CB8AC3E}">
        <p14:creationId xmlns:p14="http://schemas.microsoft.com/office/powerpoint/2010/main" val="273768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3585</TotalTime>
  <Words>716</Words>
  <Application>Microsoft Office PowerPoint</Application>
  <PresentationFormat>Widescreen</PresentationFormat>
  <Paragraphs>49</Paragraphs>
  <Slides>8</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Cambria Math</vt:lpstr>
      <vt:lpstr>Office Theme</vt:lpstr>
      <vt:lpstr>Introduction to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Equilibrium</dc:title>
  <dc:creator>JERRY Tressa [Harrisdale Senior High School]</dc:creator>
  <cp:lastModifiedBy>Nathan</cp:lastModifiedBy>
  <cp:revision>55</cp:revision>
  <dcterms:created xsi:type="dcterms:W3CDTF">2022-02-16T03:17:05Z</dcterms:created>
  <dcterms:modified xsi:type="dcterms:W3CDTF">2023-05-28T15:05:09Z</dcterms:modified>
</cp:coreProperties>
</file>